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714BDC-9FFA-4419-B525-B8C28EF234FD}">
  <a:tblStyle styleId="{56714BDC-9FFA-4419-B525-B8C28EF234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9898a6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9898a6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7f59e66a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7f59e66a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7c246c80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7c246c80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7ea5227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7ea5227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89898a6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89898a6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ea5227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ea5227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7c246c80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7c246c80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wanting to investigate other types of movement since we have little understanding of this snake model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7e5012a9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7e5012a9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7e5012a9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7e5012a9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7c246c8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7c246c8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491343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491343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7c246c8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7c246c8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Airlines -&gt; </a:t>
            </a:r>
            <a:r>
              <a:rPr lang="en"/>
              <a:t>The same test performed on different days would result in different amounts of snake displacement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7c246c80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7c246c80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7e5012a9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7e5012a9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 that changes depending on the direction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f59e66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f59e66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89898a6c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89898a6c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7ea5227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7ea5227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c246c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c246c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MATLAB onboarding course while virtual to </a:t>
            </a:r>
            <a:r>
              <a:rPr lang="en"/>
              <a:t>get</a:t>
            </a:r>
            <a:r>
              <a:rPr lang="en"/>
              <a:t> familiar with the kinematics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Identified a flow rate and airline setup for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Identified and verified a control scheme for sidewinding motion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Tested effects of snake skin material and terrain on movement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Qualitatively tested forward motion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Started working on a smaller snake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7e5012a9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7e5012a9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f59e66a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f59e66a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c246c8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c246c8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246c80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246c8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89898a6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89898a6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Lato"/>
              <a:buChar char="■"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_wExjWyQBaeqCXwhgkVdN8dpTRvPVgdh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5hjamWDc406U9ua6CMi8adO1q3eXOKnN/view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McKibben Snake Robots: Final Project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Yang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Liv Dawes, </a:t>
            </a:r>
            <a:r>
              <a:rPr lang="en"/>
              <a:t>Farhan Rozaidi, Dr. Ross L. Hatton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Sidewinding </a:t>
            </a:r>
            <a:r>
              <a:rPr lang="en"/>
              <a:t>Control Schemes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Concurrent control scheme created sidewinding motion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Sequential control scheme moved sideways but the motion wasn’t quite sidewinding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Sequential takes twice as long</a:t>
            </a:r>
            <a:endParaRPr/>
          </a:p>
        </p:txBody>
      </p:sp>
      <p:pic>
        <p:nvPicPr>
          <p:cNvPr id="148" name="Google Shape;148;p22" title="concurrent vs sequenti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975" y="1935013"/>
            <a:ext cx="3398425" cy="25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Sidewinding </a:t>
            </a:r>
            <a:r>
              <a:rPr lang="en"/>
              <a:t>Control Schemes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9450" y="2993275"/>
            <a:ext cx="76887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displacement was roughly the same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Concurrent moved better and faster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Selection: Concurrent control scheme</a:t>
            </a:r>
            <a:endParaRPr/>
          </a:p>
        </p:txBody>
      </p:sp>
      <p:graphicFrame>
        <p:nvGraphicFramePr>
          <p:cNvPr id="155" name="Google Shape;155;p23"/>
          <p:cNvGraphicFramePr/>
          <p:nvPr/>
        </p:nvGraphicFramePr>
        <p:xfrm>
          <a:off x="72945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1131300"/>
                <a:gridCol w="2185800"/>
                <a:gridCol w="2185800"/>
                <a:gridCol w="2185800"/>
              </a:tblGrid>
              <a:tr h="14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Head Displacement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Tail Displacement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Tail to Head Ratio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Concurrent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25.38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8.26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0.33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Sequential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23.99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10.38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0.43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Tests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556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</a:t>
            </a:r>
            <a:r>
              <a:rPr lang="en"/>
              <a:t>Understand how the sleeving material affects the movement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compare because tests were done on different days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Materials tested (L-R):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sleeving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Plain sleeving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Anti-slip spray coated sleeving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7454" l="71464" r="13049" t="20938"/>
          <a:stretch/>
        </p:blipFill>
        <p:spPr>
          <a:xfrm rot="10800000">
            <a:off x="6477249" y="816665"/>
            <a:ext cx="727126" cy="385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23060" l="13038" r="71871" t="7165"/>
          <a:stretch/>
        </p:blipFill>
        <p:spPr>
          <a:xfrm>
            <a:off x="8152100" y="816660"/>
            <a:ext cx="727126" cy="385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19371" l="13719" r="72548" t="10796"/>
          <a:stretch/>
        </p:blipFill>
        <p:spPr>
          <a:xfrm>
            <a:off x="7347344" y="815075"/>
            <a:ext cx="661788" cy="385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Tests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3460000"/>
            <a:ext cx="76887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clear better material between no sleeving and plain sleeving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better material changes depending on the terrain and the metric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Anti-slip spray coated sleeving resulted in ratios closest to 1 </a:t>
            </a:r>
            <a:endParaRPr/>
          </a:p>
        </p:txBody>
      </p:sp>
      <p:graphicFrame>
        <p:nvGraphicFramePr>
          <p:cNvPr id="171" name="Google Shape;171;p25"/>
          <p:cNvGraphicFramePr/>
          <p:nvPr/>
        </p:nvGraphicFramePr>
        <p:xfrm>
          <a:off x="72945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962600"/>
                <a:gridCol w="2112900"/>
                <a:gridCol w="1537750"/>
                <a:gridCol w="1537750"/>
                <a:gridCol w="1537750"/>
              </a:tblGrid>
              <a:tr h="137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Terrain: Concrete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Head Disp.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Tail Disp.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Ratio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Day 1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 Sleeving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23.99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10.38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0.43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Plain Sleeving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26.26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7.34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0.28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Day 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 Sleeving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26.38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7.65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0.29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Spray Sleeving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21.84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11.27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0.52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Terrain Tests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556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Understand how the terrain affects the movement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Materials tested (L-R):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Concrete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Rubber Mat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MDF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Experimented with a textured rubber mat but the snake was getting caught so we stopped using it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7903" l="64154" r="11597" t="23012"/>
          <a:stretch/>
        </p:blipFill>
        <p:spPr>
          <a:xfrm rot="10800000">
            <a:off x="6516501" y="908505"/>
            <a:ext cx="768525" cy="38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b="22173" l="12361" r="62884" t="6667"/>
          <a:stretch/>
        </p:blipFill>
        <p:spPr>
          <a:xfrm>
            <a:off x="7355682" y="911908"/>
            <a:ext cx="765758" cy="38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5">
            <a:alphaModFix/>
          </a:blip>
          <a:srcRect b="21282" l="13546" r="64072" t="9842"/>
          <a:stretch/>
        </p:blipFill>
        <p:spPr>
          <a:xfrm>
            <a:off x="8192097" y="908500"/>
            <a:ext cx="716603" cy="383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Terrain Tests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29450" y="3107575"/>
            <a:ext cx="7688700" cy="12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clear best terrain across all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best terrain for each metric changes based on the sleeving material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None of the materials have significantly affected snake movement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72765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1922175"/>
                <a:gridCol w="1922175"/>
                <a:gridCol w="1922175"/>
                <a:gridCol w="1922175"/>
              </a:tblGrid>
              <a:tr h="16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Material: No Sleeving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Head Disp.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Tail Disp. (in)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Ratio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Concrete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26.38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7.65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0.29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Rubber Mat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21.55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8.68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0.40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MDF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25.39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8.43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0.33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Movement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078875"/>
            <a:ext cx="477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Determine control scheme(s) that allow the snake to move forward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Qualitatively </a:t>
            </a:r>
            <a:r>
              <a:rPr lang="en"/>
              <a:t>evaluated</a:t>
            </a:r>
            <a:r>
              <a:rPr lang="en"/>
              <a:t> multiple </a:t>
            </a:r>
            <a:r>
              <a:rPr lang="en"/>
              <a:t>control</a:t>
            </a:r>
            <a:r>
              <a:rPr lang="en"/>
              <a:t> schemes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Opposing pairs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Top and bottom pairs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Left and right pairs</a:t>
            </a:r>
            <a:endParaRPr/>
          </a:p>
        </p:txBody>
      </p:sp>
      <p:graphicFrame>
        <p:nvGraphicFramePr>
          <p:cNvPr id="194" name="Google Shape;194;p28"/>
          <p:cNvGraphicFramePr/>
          <p:nvPr/>
        </p:nvGraphicFramePr>
        <p:xfrm>
          <a:off x="5995225" y="270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1463825"/>
                <a:gridCol w="545050"/>
                <a:gridCol w="513875"/>
              </a:tblGrid>
              <a:tr h="3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Pair 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Pair 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4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Inflation period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0-1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1-2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Movement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control scheme: </a:t>
            </a:r>
            <a:br>
              <a:rPr lang="en"/>
            </a:br>
            <a:r>
              <a:rPr lang="en"/>
              <a:t>Top and </a:t>
            </a:r>
            <a:r>
              <a:rPr lang="en"/>
              <a:t>bottom pairs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moved forward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Occasionally moved sideways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Other control schemes did not move forwards</a:t>
            </a:r>
            <a:endParaRPr/>
          </a:p>
        </p:txBody>
      </p:sp>
      <p:pic>
        <p:nvPicPr>
          <p:cNvPr id="201" name="Google Shape;201;p29" title="Pairwise- Test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400" y="1318650"/>
            <a:ext cx="39798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Movement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as a basic proof of concept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moves forward and sometimes moves sideways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 position affects the movement and can cause sideways motion</a:t>
            </a:r>
            <a:endParaRPr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Snake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729450" y="2065800"/>
            <a:ext cx="474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Verify previous results with a s</a:t>
            </a:r>
            <a:r>
              <a:rPr lang="en"/>
              <a:t>nake with smaller tube and helix diameters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Braces have been designed and are being 3D printed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Testing has not begun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9500" l="7981" r="9475" t="10932"/>
          <a:stretch/>
        </p:blipFill>
        <p:spPr>
          <a:xfrm>
            <a:off x="5985900" y="1853851"/>
            <a:ext cx="2637375" cy="23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800"/>
              <a:t>Goal</a:t>
            </a:r>
            <a:endParaRPr sz="4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Refine a soft snake robot that can: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 sidewinding motion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data for later validation of simulation models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729450" y="2078875"/>
            <a:ext cx="462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Airlines caused variation in testing results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Exploded McKibben tubes that had to be replaced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Broke a solenoid which held back the testing process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80" y="895152"/>
            <a:ext cx="2877627" cy="38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Proved that we can create sidewinding motion with a McKibben actuators arranged helically on a soft, snake robot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data on the effects of flow rate, material, and terrain on the snake movement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Identified control schemes for other motions that can be explored in the future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Designing new iterations of the snake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Evaluating the effects of: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Alternative control schemes (ex: r</a:t>
            </a:r>
            <a:r>
              <a:rPr lang="en"/>
              <a:t>eversing the concurrent motion)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Airlines on the snake movement</a:t>
            </a:r>
            <a:endParaRPr>
              <a:highlight>
                <a:srgbClr val="F4CCCC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Different sizes for the McKibben tubes and helix parameters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More varying terrain (granular media or slopes)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Anisotropic</a:t>
            </a:r>
            <a:r>
              <a:rPr lang="en"/>
              <a:t> friction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like to thank Liv Dawes for being my undergraduate partner in this REU program.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I would like to thank Farhan Rozaidi for being my graduate student mentor.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I would like to thank Dr. Ross L. Hatton for being my faculty mentor.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I would like to thank the Idaho National Lab</a:t>
            </a:r>
            <a:r>
              <a:rPr lang="en" sz="1400"/>
              <a:t>oratory and National Science Foundation for funding for this project and the REU program.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 Progress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Identified and verified a control scheme for sidewinding motion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effects of snake skin </a:t>
            </a:r>
            <a:r>
              <a:rPr lang="en"/>
              <a:t>material </a:t>
            </a:r>
            <a:r>
              <a:rPr lang="en"/>
              <a:t>and terrain on movement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Qualitatively tested forward motion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working on a smaller snake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16"/>
          <p:cNvGraphicFramePr/>
          <p:nvPr/>
        </p:nvGraphicFramePr>
        <p:xfrm>
          <a:off x="727700" y="130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3546075"/>
                <a:gridCol w="414250"/>
                <a:gridCol w="414250"/>
                <a:gridCol w="414250"/>
                <a:gridCol w="414250"/>
                <a:gridCol w="414250"/>
                <a:gridCol w="414250"/>
                <a:gridCol w="414250"/>
                <a:gridCol w="414250"/>
                <a:gridCol w="414250"/>
                <a:gridCol w="414250"/>
              </a:tblGrid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Week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Preliminary Research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Flow Control Research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Flow Control Design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MATLAB Onboarding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Flow Control and Airline Testing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Control Scheme Testing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Material and Terrain Testing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Forward Movement Testing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Small Snake Testing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Final Presentation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16"/>
          <p:cNvSpPr txBox="1"/>
          <p:nvPr>
            <p:ph idx="4294967295" type="title"/>
          </p:nvPr>
        </p:nvSpPr>
        <p:spPr>
          <a:xfrm>
            <a:off x="727650" y="612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3732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729450" y="2078875"/>
            <a:ext cx="555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Quantitative</a:t>
            </a:r>
            <a:r>
              <a:rPr lang="en"/>
              <a:t> Metrics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Snake head</a:t>
            </a:r>
            <a:r>
              <a:rPr lang="en"/>
              <a:t> displacement (green)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Snake tail displacement (blue)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Ratio of snake tail to head </a:t>
            </a:r>
            <a:r>
              <a:rPr lang="en"/>
              <a:t>displacement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Criteria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Larger displacements were better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Ratio values closer to 1 were straighter and better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11886" r="13027" t="0"/>
          <a:stretch/>
        </p:blipFill>
        <p:spPr>
          <a:xfrm>
            <a:off x="6555700" y="770625"/>
            <a:ext cx="2202598" cy="40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6610596" y="3974842"/>
            <a:ext cx="413100" cy="445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736251" y="1664213"/>
            <a:ext cx="413100" cy="4452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Reliability Issue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Airline positioning affected the snake movement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tests performed on different days yielded different displacements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Could only compare one days data with itself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Control and Airlines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544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Determine best flow rate and airline for the snake to use for future tests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flow rates with 3D printed inserts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stiff and flexible airlines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Selection: 0.1” inner diameter inserts and flexible airline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563" y="914049"/>
            <a:ext cx="2569436" cy="34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223575" y="4434725"/>
            <a:ext cx="25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setup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Sidewinding </a:t>
            </a:r>
            <a:r>
              <a:rPr lang="en"/>
              <a:t>Control Schemes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Determine a control scheme that creates sidewinding motion to use for future tests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Tested sequential and concurrent cycles</a:t>
            </a:r>
            <a:endParaRPr/>
          </a:p>
        </p:txBody>
      </p:sp>
      <p:graphicFrame>
        <p:nvGraphicFramePr>
          <p:cNvPr id="134" name="Google Shape;134;p20"/>
          <p:cNvGraphicFramePr/>
          <p:nvPr/>
        </p:nvGraphicFramePr>
        <p:xfrm>
          <a:off x="4763825" y="185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1601825"/>
                <a:gridCol w="513125"/>
                <a:gridCol w="513125"/>
                <a:gridCol w="513125"/>
                <a:gridCol w="513125"/>
              </a:tblGrid>
              <a:tr h="10000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Sequential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Inflation period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0-1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2-3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3-4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Sidewinding </a:t>
            </a:r>
            <a:r>
              <a:rPr lang="en"/>
              <a:t>Control Schemes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Determine a control scheme that creates sidewinding motion to use for future tests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Tested sequential and concurrent cycles</a:t>
            </a:r>
            <a:endParaRPr/>
          </a:p>
        </p:txBody>
      </p:sp>
      <p:graphicFrame>
        <p:nvGraphicFramePr>
          <p:cNvPr id="141" name="Google Shape;141;p21"/>
          <p:cNvGraphicFramePr/>
          <p:nvPr/>
        </p:nvGraphicFramePr>
        <p:xfrm>
          <a:off x="4763825" y="185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{56714BDC-9FFA-4419-B525-B8C28EF234FD}</a:tableStyleId>
              </a:tblPr>
              <a:tblGrid>
                <a:gridCol w="1601825"/>
                <a:gridCol w="513125"/>
                <a:gridCol w="513125"/>
                <a:gridCol w="513125"/>
                <a:gridCol w="513125"/>
              </a:tblGrid>
              <a:tr h="10000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Sequential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Inflation period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0-1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2-3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3-4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1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Concurrent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Actuator 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22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Inflation period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0-0.5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0.5-1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1-1.5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1.5-2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